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3"/>
  </p:handoutMasterIdLst>
  <p:sldIdLst>
    <p:sldId id="268" r:id="rId2"/>
    <p:sldId id="286" r:id="rId3"/>
    <p:sldId id="279" r:id="rId4"/>
    <p:sldId id="269" r:id="rId5"/>
    <p:sldId id="293" r:id="rId6"/>
    <p:sldId id="256" r:id="rId7"/>
    <p:sldId id="270" r:id="rId8"/>
    <p:sldId id="267" r:id="rId9"/>
    <p:sldId id="266" r:id="rId10"/>
    <p:sldId id="258" r:id="rId11"/>
    <p:sldId id="275" r:id="rId12"/>
    <p:sldId id="265" r:id="rId13"/>
    <p:sldId id="281" r:id="rId14"/>
    <p:sldId id="283" r:id="rId15"/>
    <p:sldId id="284" r:id="rId16"/>
    <p:sldId id="290" r:id="rId17"/>
    <p:sldId id="282" r:id="rId18"/>
    <p:sldId id="319" r:id="rId19"/>
    <p:sldId id="263" r:id="rId20"/>
    <p:sldId id="302" r:id="rId21"/>
    <p:sldId id="273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222" y="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3BC2CB1-CE63-4E7B-893A-9773A3E0D2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19341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3A364C-FAE4-4FAF-9B32-694294C3BA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7114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CAAE2F-5DB7-4E4C-A9B2-1D2F604256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49863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56D6EC-B92E-441E-95B6-FDD9337D457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60158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C67FA86-0ABF-4CCC-AA9D-29F87BC089C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47565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6772910-418F-43D1-A7D7-DDA49FDBE1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60319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7C63FDC-DB72-4D1E-95B7-F3B50EAEB6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8703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26537A-6A92-4DCB-B255-51AD136969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7241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F346E3-4952-49F3-8875-20FDEEABF33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0749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A1E4D1-705F-4DA9-AD12-D469F48B4B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0915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E872F5-BDD6-4B4C-A49F-45CA07DE19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03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BA6B7C-0BB5-4049-BE59-D8CD22439BF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6804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16AB20-46E7-4C17-8870-E6652F1C31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3932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031DE9-6AB3-4524-BB2C-B5B6DD1FB7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71908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927A92-88F9-4D70-A219-5044C67819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3187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B59A9E7-EDB0-4860-B1AD-6FE1EF5A858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72" r:id="rId12"/>
    <p:sldLayoutId id="2147483673" r:id="rId13"/>
    <p:sldLayoutId id="2147483674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9.png"/><Relationship Id="rId4" Type="http://schemas.openxmlformats.org/officeDocument/2006/relationships/oleObject" Target="../embeddings/oleObject8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11.png"/><Relationship Id="rId4" Type="http://schemas.openxmlformats.org/officeDocument/2006/relationships/oleObject" Target="../embeddings/oleObject10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15.png"/><Relationship Id="rId5" Type="http://schemas.openxmlformats.org/officeDocument/2006/relationships/oleObject" Target="../embeddings/oleObject13.bin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676400"/>
            <a:ext cx="8839200" cy="1143000"/>
          </a:xfrm>
        </p:spPr>
        <p:txBody>
          <a:bodyPr/>
          <a:lstStyle/>
          <a:p>
            <a:r>
              <a:rPr lang="en-US" altLang="en-US" sz="7200" b="1" dirty="0"/>
              <a:t>DNA</a:t>
            </a:r>
            <a:br>
              <a:rPr lang="en-US" altLang="en-US" sz="7200" b="1" dirty="0"/>
            </a:br>
            <a:r>
              <a:rPr lang="en-US" altLang="en-US" sz="7200" b="1" dirty="0" err="1" smtClean="0"/>
              <a:t>History,Structure,and</a:t>
            </a:r>
            <a:endParaRPr lang="en-US" altLang="en-US" sz="7200" b="1" dirty="0"/>
          </a:p>
        </p:txBody>
      </p:sp>
      <p:graphicFrame>
        <p:nvGraphicFramePr>
          <p:cNvPr id="15363" name="Object 3"/>
          <p:cNvGraphicFramePr>
            <a:graphicFrameLocks noChangeAspect="1"/>
          </p:cNvGraphicFramePr>
          <p:nvPr/>
        </p:nvGraphicFramePr>
        <p:xfrm>
          <a:off x="457200" y="3886200"/>
          <a:ext cx="8229600" cy="2563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6" name="Photo Editor Photo" r:id="rId3" imgW="3962953" imgH="1685714" progId="MSPhotoEd.3">
                  <p:embed/>
                </p:oleObj>
              </mc:Choice>
              <mc:Fallback>
                <p:oleObj name="Photo Editor Photo" r:id="rId3" imgW="3962953" imgH="1685714" progId="MSPhotoEd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3886200"/>
                        <a:ext cx="8229600" cy="2563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altLang="en-US" b="1">
                <a:solidFill>
                  <a:schemeClr val="bg1"/>
                </a:solidFill>
              </a:rPr>
              <a:t>A 3-D Model of DNA</a:t>
            </a:r>
          </a:p>
        </p:txBody>
      </p:sp>
      <p:graphicFrame>
        <p:nvGraphicFramePr>
          <p:cNvPr id="4101" name="Object 5"/>
          <p:cNvGraphicFramePr>
            <a:graphicFrameLocks noChangeAspect="1"/>
          </p:cNvGraphicFramePr>
          <p:nvPr>
            <p:ph sz="half" idx="1"/>
          </p:nvPr>
        </p:nvGraphicFramePr>
        <p:xfrm>
          <a:off x="3359150" y="1066800"/>
          <a:ext cx="2432050" cy="571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Photo Editor Photo" r:id="rId3" imgW="1685714" imgH="3962953" progId="MSPhotoEd.3">
                  <p:embed/>
                </p:oleObj>
              </mc:Choice>
              <mc:Fallback>
                <p:oleObj name="Photo Editor Photo" r:id="rId3" imgW="1685714" imgH="3962953" progId="MSPhotoEd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9150" y="1066800"/>
                        <a:ext cx="2432050" cy="5715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554" name="Object 2"/>
          <p:cNvGraphicFramePr>
            <a:graphicFrameLocks noChangeAspect="1"/>
          </p:cNvGraphicFramePr>
          <p:nvPr>
            <p:ph/>
          </p:nvPr>
        </p:nvGraphicFramePr>
        <p:xfrm>
          <a:off x="1447800" y="228600"/>
          <a:ext cx="6324600" cy="6324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6" name="Photo Editor Photo" r:id="rId4" imgW="4285714" imgH="4285714" progId="MSPhotoEd.3">
                  <p:embed/>
                </p:oleObj>
              </mc:Choice>
              <mc:Fallback>
                <p:oleObj name="Photo Editor Photo" r:id="rId4" imgW="4285714" imgH="4285714" progId="MSPhotoEd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228600"/>
                        <a:ext cx="6324600" cy="6324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random/>
    <p:sndAc>
      <p:stSnd>
        <p:snd r:embed="rId3" name="EXPLODE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92" name="Object 4"/>
          <p:cNvGraphicFramePr>
            <a:graphicFrameLocks noChangeAspect="1"/>
          </p:cNvGraphicFramePr>
          <p:nvPr>
            <p:ph sz="half" idx="1"/>
          </p:nvPr>
        </p:nvGraphicFramePr>
        <p:xfrm>
          <a:off x="1143000" y="222250"/>
          <a:ext cx="6477000" cy="6477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6" name="Photo Editor Photo" r:id="rId3" imgW="4285714" imgH="4285714" progId="MSPhotoEd.3">
                  <p:embed/>
                </p:oleObj>
              </mc:Choice>
              <mc:Fallback>
                <p:oleObj name="Photo Editor Photo" r:id="rId3" imgW="4285714" imgH="4285714" progId="MSPhotoEd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222250"/>
                        <a:ext cx="6477000" cy="6477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altLang="en-US" sz="7200" b="1"/>
              <a:t>NUCLEOTIDES</a:t>
            </a:r>
            <a:endParaRPr lang="en-US" altLang="en-US" sz="6600" b="1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en-US" sz="4800"/>
              <a:t>Made up of:</a:t>
            </a:r>
          </a:p>
          <a:p>
            <a:pPr>
              <a:lnSpc>
                <a:spcPct val="90000"/>
              </a:lnSpc>
            </a:pPr>
            <a:r>
              <a:rPr lang="en-US" altLang="en-US" sz="4800"/>
              <a:t>A phosphate group</a:t>
            </a:r>
          </a:p>
          <a:p>
            <a:pPr>
              <a:lnSpc>
                <a:spcPct val="90000"/>
              </a:lnSpc>
            </a:pPr>
            <a:r>
              <a:rPr lang="en-US" altLang="en-US" sz="4800"/>
              <a:t>5 carbon sugar</a:t>
            </a:r>
          </a:p>
          <a:p>
            <a:pPr>
              <a:lnSpc>
                <a:spcPct val="90000"/>
              </a:lnSpc>
            </a:pPr>
            <a:r>
              <a:rPr lang="en-US" altLang="en-US" sz="4800"/>
              <a:t>Nitrogenous Base</a:t>
            </a:r>
            <a:endParaRPr lang="en-US" altLang="en-US" sz="4000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4800"/>
              <a:t>		(nitrogen containing)</a:t>
            </a:r>
          </a:p>
        </p:txBody>
      </p:sp>
    </p:spTree>
  </p:cSld>
  <p:clrMapOvr>
    <a:masterClrMapping/>
  </p:clrMapOvr>
  <p:transition>
    <p:random/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1700" b="1"/>
              <a:t>PURINES</a:t>
            </a:r>
            <a:endParaRPr lang="en-US" altLang="en-US" sz="6600" b="1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362200"/>
            <a:ext cx="7772400" cy="4114800"/>
          </a:xfrm>
        </p:spPr>
        <p:txBody>
          <a:bodyPr/>
          <a:lstStyle/>
          <a:p>
            <a:r>
              <a:rPr lang="en-US" altLang="en-US" sz="8000" b="1"/>
              <a:t>Adenine (A)</a:t>
            </a:r>
          </a:p>
          <a:p>
            <a:r>
              <a:rPr lang="en-US" altLang="en-US" sz="8000" b="1"/>
              <a:t>Guanine (G)</a:t>
            </a:r>
            <a:endParaRPr lang="en-US" altLang="en-US" sz="6000" b="1"/>
          </a:p>
        </p:txBody>
      </p:sp>
    </p:spTree>
  </p:cSld>
  <p:clrMapOvr>
    <a:masterClrMapping/>
  </p:clrMapOvr>
  <p:transition>
    <p:random/>
    <p:sndAc>
      <p:stSnd>
        <p:snd r:embed="rId2" name="EXPLODE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r>
              <a:rPr lang="en-US" altLang="en-US" sz="9600" b="1"/>
              <a:t>PYRIMIDINES</a:t>
            </a:r>
            <a:endParaRPr lang="en-US" altLang="en-US" sz="540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362200"/>
            <a:ext cx="7772400" cy="4114800"/>
          </a:xfrm>
        </p:spPr>
        <p:txBody>
          <a:bodyPr/>
          <a:lstStyle/>
          <a:p>
            <a:r>
              <a:rPr lang="en-US" altLang="en-US" sz="8800" b="1"/>
              <a:t>Cytosine (C)</a:t>
            </a:r>
          </a:p>
          <a:p>
            <a:r>
              <a:rPr lang="en-US" altLang="en-US" sz="8800" b="1"/>
              <a:t>Thymine (T)</a:t>
            </a:r>
            <a:endParaRPr lang="en-US" altLang="en-US" sz="6600" b="1"/>
          </a:p>
        </p:txBody>
      </p:sp>
    </p:spTree>
  </p:cSld>
  <p:clrMapOvr>
    <a:masterClrMapping/>
  </p:clrMapOvr>
  <p:transition>
    <p:random/>
    <p:sndAc>
      <p:stSnd>
        <p:snd r:embed="rId2" name="EXPLODE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1143000"/>
          </a:xfrm>
        </p:spPr>
        <p:txBody>
          <a:bodyPr/>
          <a:lstStyle/>
          <a:p>
            <a:r>
              <a:rPr lang="en-US" altLang="en-US" sz="9600" b="1"/>
              <a:t>Base Pairing in DNA</a:t>
            </a:r>
            <a:endParaRPr lang="en-US" altLang="en-US" sz="5400" b="1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743200"/>
            <a:ext cx="7772400" cy="41148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altLang="en-US" sz="11700" b="1"/>
              <a:t>A-T </a:t>
            </a:r>
          </a:p>
          <a:p>
            <a:pPr algn="ctr">
              <a:buFontTx/>
              <a:buNone/>
            </a:pPr>
            <a:r>
              <a:rPr lang="en-US" altLang="en-US" sz="11700" b="1"/>
              <a:t>C-G</a:t>
            </a:r>
            <a:endParaRPr lang="en-US" altLang="en-US" sz="8800" b="1"/>
          </a:p>
        </p:txBody>
      </p:sp>
    </p:spTree>
  </p:cSld>
  <p:clrMapOvr>
    <a:masterClrMapping/>
  </p:clrMapOvr>
  <p:transition>
    <p:random/>
    <p:sndAc>
      <p:stSnd>
        <p:snd r:embed="rId2" name="EXPLODE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22" name="Object 2"/>
          <p:cNvGraphicFramePr>
            <a:graphicFrameLocks noChangeAspect="1"/>
          </p:cNvGraphicFramePr>
          <p:nvPr>
            <p:ph/>
          </p:nvPr>
        </p:nvGraphicFramePr>
        <p:xfrm>
          <a:off x="304800" y="152400"/>
          <a:ext cx="8610600" cy="6665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4" name="Photo Editor Photo" r:id="rId4" imgW="4933333" imgH="3820058" progId="MSPhotoEd.3">
                  <p:embed/>
                </p:oleObj>
              </mc:Choice>
              <mc:Fallback>
                <p:oleObj name="Photo Editor Photo" r:id="rId4" imgW="4933333" imgH="3820058" progId="MSPhotoEd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52400"/>
                        <a:ext cx="8610600" cy="66659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random/>
    <p:sndAc>
      <p:stSnd>
        <p:snd r:embed="rId3" name="EXPLODE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9" name="Picture 3" descr="dnachain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1102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848600" cy="1143000"/>
          </a:xfrm>
        </p:spPr>
        <p:txBody>
          <a:bodyPr/>
          <a:lstStyle/>
          <a:p>
            <a:r>
              <a:rPr lang="en-US" altLang="en-US" sz="6000" b="1">
                <a:latin typeface="Impact" pitchFamily="34" charset="0"/>
              </a:rPr>
              <a:t>Guanine Nucleotide</a:t>
            </a:r>
          </a:p>
        </p:txBody>
      </p:sp>
      <p:graphicFrame>
        <p:nvGraphicFramePr>
          <p:cNvPr id="9220" name="Object 4"/>
          <p:cNvGraphicFramePr>
            <a:graphicFrameLocks noChangeAspect="1"/>
          </p:cNvGraphicFramePr>
          <p:nvPr>
            <p:ph sz="half" idx="1"/>
          </p:nvPr>
        </p:nvGraphicFramePr>
        <p:xfrm>
          <a:off x="685800" y="1371600"/>
          <a:ext cx="7848600" cy="525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2" name="Photo Editor Photo" r:id="rId3" imgW="4590476" imgH="3076190" progId="MSPhotoEd.3">
                  <p:embed/>
                </p:oleObj>
              </mc:Choice>
              <mc:Fallback>
                <p:oleObj name="Photo Editor Photo" r:id="rId3" imgW="4590476" imgH="3076190" progId="MSPhotoEd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371600"/>
                        <a:ext cx="7848600" cy="5257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800" b="1"/>
              <a:t>Check out Griffith’s experiment on page 138</a:t>
            </a:r>
            <a:endParaRPr lang="en-US" alt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362200"/>
            <a:ext cx="7772400" cy="4114800"/>
          </a:xfrm>
        </p:spPr>
        <p:txBody>
          <a:bodyPr/>
          <a:lstStyle/>
          <a:p>
            <a:r>
              <a:rPr lang="en-US" altLang="en-US" sz="4000"/>
              <a:t>What is up?</a:t>
            </a:r>
          </a:p>
          <a:p>
            <a:r>
              <a:rPr lang="en-US" altLang="en-US" sz="4000"/>
              <a:t>Shows how harmless bacteria can turn deadly.</a:t>
            </a:r>
          </a:p>
          <a:p>
            <a:r>
              <a:rPr lang="en-US" altLang="en-US" sz="4000"/>
              <a:t>How?  DNA is transferred!</a:t>
            </a:r>
          </a:p>
        </p:txBody>
      </p:sp>
    </p:spTree>
  </p:cSld>
  <p:clrMapOvr>
    <a:masterClrMapping/>
  </p:clrMapOvr>
  <p:transition>
    <p:random/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Write the complementary DNA strand for each of these DNA strands:</a:t>
            </a:r>
          </a:p>
        </p:txBody>
      </p:sp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152400" y="3581400"/>
            <a:ext cx="4038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4572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4572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4572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5400">
                <a:solidFill>
                  <a:schemeClr val="tx2"/>
                </a:solidFill>
              </a:rPr>
              <a:t>DNA</a:t>
            </a:r>
          </a:p>
          <a:p>
            <a:pPr algn="ctr">
              <a:buFontTx/>
              <a:buChar char="•"/>
            </a:pPr>
            <a:r>
              <a:rPr lang="en-US" altLang="en-US" sz="4400">
                <a:solidFill>
                  <a:schemeClr val="tx2"/>
                </a:solidFill>
              </a:rPr>
              <a:t>GAATTACA</a:t>
            </a:r>
          </a:p>
          <a:p>
            <a:pPr algn="ctr">
              <a:buFontTx/>
              <a:buChar char="•"/>
            </a:pPr>
            <a:r>
              <a:rPr lang="en-US" altLang="en-US" sz="4400">
                <a:solidFill>
                  <a:schemeClr val="tx2"/>
                </a:solidFill>
              </a:rPr>
              <a:t>CCAATTAG</a:t>
            </a:r>
          </a:p>
          <a:p>
            <a:pPr algn="ctr">
              <a:buFontTx/>
              <a:buChar char="•"/>
            </a:pPr>
            <a:r>
              <a:rPr lang="en-US" altLang="en-US" sz="4400">
                <a:solidFill>
                  <a:schemeClr val="tx2"/>
                </a:solidFill>
              </a:rPr>
              <a:t>ATAGACAG</a:t>
            </a:r>
          </a:p>
          <a:p>
            <a:pPr algn="ctr">
              <a:buFontTx/>
              <a:buChar char="•"/>
            </a:pPr>
            <a:r>
              <a:rPr lang="en-US" altLang="en-US" sz="4400">
                <a:solidFill>
                  <a:schemeClr val="tx2"/>
                </a:solidFill>
              </a:rPr>
              <a:t> CCAGTACA</a:t>
            </a:r>
          </a:p>
          <a:p>
            <a:pPr algn="ctr">
              <a:buFontTx/>
              <a:buChar char="•"/>
            </a:pPr>
            <a:endParaRPr lang="en-US" altLang="en-US" sz="4400">
              <a:solidFill>
                <a:schemeClr val="tx2"/>
              </a:solidFill>
            </a:endParaRPr>
          </a:p>
        </p:txBody>
      </p:sp>
      <p:sp>
        <p:nvSpPr>
          <p:cNvPr id="54276" name="Rectangle 4"/>
          <p:cNvSpPr>
            <a:spLocks noChangeArrowheads="1"/>
          </p:cNvSpPr>
          <p:nvPr/>
        </p:nvSpPr>
        <p:spPr bwMode="auto">
          <a:xfrm>
            <a:off x="4648200" y="3581400"/>
            <a:ext cx="4038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4572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4572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4572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5400">
                <a:solidFill>
                  <a:schemeClr val="tx2"/>
                </a:solidFill>
              </a:rPr>
              <a:t>DNA</a:t>
            </a:r>
          </a:p>
          <a:p>
            <a:pPr algn="ctr">
              <a:buFontTx/>
              <a:buChar char="•"/>
            </a:pPr>
            <a:r>
              <a:rPr lang="en-US" altLang="en-US" sz="4400">
                <a:solidFill>
                  <a:schemeClr val="tx2"/>
                </a:solidFill>
              </a:rPr>
              <a:t>CTTAATGT</a:t>
            </a:r>
          </a:p>
          <a:p>
            <a:pPr algn="ctr">
              <a:buFontTx/>
              <a:buChar char="•"/>
            </a:pPr>
            <a:r>
              <a:rPr lang="en-US" altLang="en-US" sz="4400">
                <a:solidFill>
                  <a:schemeClr val="tx2"/>
                </a:solidFill>
              </a:rPr>
              <a:t>GGTTAATC</a:t>
            </a:r>
          </a:p>
          <a:p>
            <a:pPr algn="ctr">
              <a:buFontTx/>
              <a:buChar char="•"/>
            </a:pPr>
            <a:r>
              <a:rPr lang="en-US" altLang="en-US" sz="4400">
                <a:solidFill>
                  <a:schemeClr val="tx2"/>
                </a:solidFill>
              </a:rPr>
              <a:t> TATCTGTC</a:t>
            </a:r>
          </a:p>
          <a:p>
            <a:pPr algn="ctr">
              <a:buFontTx/>
              <a:buChar char="•"/>
            </a:pPr>
            <a:r>
              <a:rPr lang="en-US" altLang="en-US" sz="4400">
                <a:solidFill>
                  <a:schemeClr val="tx2"/>
                </a:solidFill>
              </a:rPr>
              <a:t> GGTCATGT</a:t>
            </a:r>
          </a:p>
          <a:p>
            <a:pPr algn="ctr">
              <a:buFontTx/>
              <a:buChar char="•"/>
            </a:pPr>
            <a:endParaRPr lang="en-US" altLang="en-US" sz="440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42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42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42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42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42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42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42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42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6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08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3200400" y="1143000"/>
          <a:ext cx="5257800" cy="525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3" name="Photo Editor Photo" r:id="rId3" imgW="4285714" imgH="4285714" progId="MSPhotoEd.3">
                  <p:embed/>
                </p:oleObj>
              </mc:Choice>
              <mc:Fallback>
                <p:oleObj name="Photo Editor Photo" r:id="rId3" imgW="4285714" imgH="4285714" progId="MSPhotoEd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1143000"/>
                        <a:ext cx="5257800" cy="5257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0" name="Object 6"/>
          <p:cNvGraphicFramePr>
            <a:graphicFrameLocks noChangeAspect="1"/>
          </p:cNvGraphicFramePr>
          <p:nvPr>
            <p:ph sz="quarter" idx="1"/>
          </p:nvPr>
        </p:nvGraphicFramePr>
        <p:xfrm>
          <a:off x="395288" y="533400"/>
          <a:ext cx="2633662" cy="594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4" name="Photo Editor Photo" r:id="rId5" imgW="2343477" imgH="5285714" progId="MSPhotoEd.3">
                  <p:embed/>
                </p:oleObj>
              </mc:Choice>
              <mc:Fallback>
                <p:oleObj name="Photo Editor Photo" r:id="rId5" imgW="2343477" imgH="5285714" progId="MSPhotoEd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533400"/>
                        <a:ext cx="2633662" cy="5943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610600" cy="1143000"/>
          </a:xfrm>
        </p:spPr>
        <p:txBody>
          <a:bodyPr/>
          <a:lstStyle/>
          <a:p>
            <a:r>
              <a:rPr lang="en-US" altLang="en-US" sz="4800" b="1"/>
              <a:t>Examples of DNA Replication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3300"/>
            </a:gs>
            <a:gs pos="100000">
              <a:srgbClr val="FF3300">
                <a:gamma/>
                <a:tint val="83922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33350" y="2438400"/>
            <a:ext cx="8915400" cy="1143000"/>
          </a:xfrm>
        </p:spPr>
        <p:txBody>
          <a:bodyPr/>
          <a:lstStyle/>
          <a:p>
            <a:r>
              <a:rPr lang="en-US" altLang="en-US" i="1"/>
              <a:t/>
            </a:r>
            <a:br>
              <a:rPr lang="en-US" altLang="en-US" i="1"/>
            </a:br>
            <a:r>
              <a:rPr lang="en-US" altLang="en-US" sz="6600" b="1">
                <a:solidFill>
                  <a:schemeClr val="tx1"/>
                </a:solidFill>
              </a:rPr>
              <a:t>DNA</a:t>
            </a:r>
            <a:br>
              <a:rPr lang="en-US" altLang="en-US" sz="6600" b="1">
                <a:solidFill>
                  <a:schemeClr val="tx1"/>
                </a:solidFill>
              </a:rPr>
            </a:br>
            <a:r>
              <a:rPr lang="en-US" altLang="en-US" sz="6000" b="1">
                <a:solidFill>
                  <a:schemeClr val="tx1"/>
                </a:solidFill>
              </a:rPr>
              <a:t>(de-oxy-ribo-nucleic acid)</a:t>
            </a:r>
            <a:br>
              <a:rPr lang="en-US" altLang="en-US" sz="6000" b="1">
                <a:solidFill>
                  <a:schemeClr val="tx1"/>
                </a:solidFill>
              </a:rPr>
            </a:br>
            <a:r>
              <a:rPr lang="en-US" altLang="en-US" sz="6600">
                <a:solidFill>
                  <a:schemeClr val="tx1"/>
                </a:solidFill>
              </a:rPr>
              <a:t>a nucleic acid that stores and transmits the genetic information from one generation to the next</a:t>
            </a:r>
            <a:endParaRPr lang="en-US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random/>
    <p:sndAc>
      <p:stSnd>
        <p:snd r:embed="rId2" name="EXPLODE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6" descr="j0178299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81000"/>
            <a:ext cx="1524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609600"/>
            <a:ext cx="7162800" cy="1143000"/>
          </a:xfrm>
        </p:spPr>
        <p:txBody>
          <a:bodyPr/>
          <a:lstStyle/>
          <a:p>
            <a:r>
              <a:rPr lang="en-US" altLang="en-US" sz="6000" b="1"/>
              <a:t>Big Players in DNA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71800" y="2057400"/>
            <a:ext cx="5867400" cy="2819400"/>
          </a:xfrm>
        </p:spPr>
        <p:txBody>
          <a:bodyPr/>
          <a:lstStyle/>
          <a:p>
            <a:r>
              <a:rPr lang="en-US" altLang="en-US" sz="4800" b="1"/>
              <a:t>Chargaff</a:t>
            </a:r>
          </a:p>
          <a:p>
            <a:r>
              <a:rPr lang="en-US" altLang="en-US" sz="4800" b="1"/>
              <a:t>Rosalind Franklin</a:t>
            </a:r>
          </a:p>
          <a:p>
            <a:r>
              <a:rPr lang="en-US" altLang="en-US" sz="4800" b="1"/>
              <a:t>Watson and Crick</a:t>
            </a:r>
          </a:p>
        </p:txBody>
      </p:sp>
      <p:graphicFrame>
        <p:nvGraphicFramePr>
          <p:cNvPr id="16388" name="Object 4"/>
          <p:cNvGraphicFramePr>
            <a:graphicFrameLocks noChangeAspect="1"/>
          </p:cNvGraphicFramePr>
          <p:nvPr/>
        </p:nvGraphicFramePr>
        <p:xfrm>
          <a:off x="2438400" y="4724400"/>
          <a:ext cx="6172200" cy="1922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2" name="Photo Editor Photo" r:id="rId5" imgW="3962953" imgH="1685714" progId="MSPhotoEd.3">
                  <p:embed/>
                </p:oleObj>
              </mc:Choice>
              <mc:Fallback>
                <p:oleObj name="Photo Editor Photo" r:id="rId5" imgW="3962953" imgH="1685714" progId="MSPhotoEd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4724400"/>
                        <a:ext cx="6172200" cy="1922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 autoUpdateAnimBg="0" advAuto="500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r>
              <a:rPr lang="en-US" altLang="en-US" sz="7200" b="1"/>
              <a:t>People knew that DNA was made up of:</a:t>
            </a:r>
            <a:endParaRPr lang="en-US" altLang="en-US" sz="4000" b="1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3622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6600" b="1"/>
              <a:t>Adenine (A)</a:t>
            </a:r>
          </a:p>
          <a:p>
            <a:pPr>
              <a:lnSpc>
                <a:spcPct val="90000"/>
              </a:lnSpc>
            </a:pPr>
            <a:r>
              <a:rPr lang="en-US" altLang="en-US" sz="6600" b="1"/>
              <a:t>Guanine (G)</a:t>
            </a:r>
          </a:p>
          <a:p>
            <a:pPr>
              <a:lnSpc>
                <a:spcPct val="90000"/>
              </a:lnSpc>
            </a:pPr>
            <a:r>
              <a:rPr lang="en-US" altLang="en-US" sz="6600" b="1"/>
              <a:t>Cytosine (C)</a:t>
            </a:r>
          </a:p>
          <a:p>
            <a:pPr>
              <a:lnSpc>
                <a:spcPct val="90000"/>
              </a:lnSpc>
            </a:pPr>
            <a:r>
              <a:rPr lang="en-US" altLang="en-US" sz="6600" b="1"/>
              <a:t>Thymine (T)</a:t>
            </a:r>
          </a:p>
        </p:txBody>
      </p:sp>
    </p:spTree>
  </p:cSld>
  <p:clrMapOvr>
    <a:masterClrMapping/>
  </p:clrMapOvr>
  <p:transition>
    <p:random/>
    <p:sndAc>
      <p:stSnd>
        <p:snd r:embed="rId2" name="EXPLODE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 altLang="en-US" sz="6600" b="1">
                <a:solidFill>
                  <a:schemeClr val="bg1"/>
                </a:solidFill>
              </a:rPr>
              <a:t>Erwin Chargaff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0" y="1295400"/>
            <a:ext cx="5334000" cy="5257800"/>
          </a:xfrm>
        </p:spPr>
        <p:txBody>
          <a:bodyPr/>
          <a:lstStyle/>
          <a:p>
            <a:r>
              <a:rPr lang="en-US" altLang="en-US" sz="3600">
                <a:solidFill>
                  <a:schemeClr val="bg1"/>
                </a:solidFill>
              </a:rPr>
              <a:t>Discovered that in any sample of DNA, the amount of A equals the amount of T and the amount of C equals the amount of G. </a:t>
            </a:r>
          </a:p>
          <a:p>
            <a:r>
              <a:rPr lang="en-US" altLang="en-US" sz="3600">
                <a:solidFill>
                  <a:schemeClr val="bg1"/>
                </a:solidFill>
              </a:rPr>
              <a:t>This suggested that A binds with T and that C binds with G.</a:t>
            </a:r>
          </a:p>
        </p:txBody>
      </p:sp>
      <p:graphicFrame>
        <p:nvGraphicFramePr>
          <p:cNvPr id="2055" name="Object 7"/>
          <p:cNvGraphicFramePr>
            <a:graphicFrameLocks noChangeAspect="1"/>
          </p:cNvGraphicFramePr>
          <p:nvPr>
            <p:ph sz="half" idx="1"/>
          </p:nvPr>
        </p:nvGraphicFramePr>
        <p:xfrm>
          <a:off x="5562600" y="1905000"/>
          <a:ext cx="3324225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Photo Editor Photo" r:id="rId3" imgW="2000000" imgH="2476190" progId="MSPhotoEd.3">
                  <p:embed/>
                </p:oleObj>
              </mc:Choice>
              <mc:Fallback>
                <p:oleObj name="Photo Editor Photo" r:id="rId3" imgW="2000000" imgH="2476190" progId="MSPhotoEd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600" y="1905000"/>
                        <a:ext cx="3324225" cy="411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610600" cy="1143000"/>
          </a:xfrm>
        </p:spPr>
        <p:txBody>
          <a:bodyPr/>
          <a:lstStyle/>
          <a:p>
            <a:r>
              <a:rPr lang="en-US" altLang="en-US" sz="6000" b="1">
                <a:solidFill>
                  <a:schemeClr val="bg1"/>
                </a:solidFill>
              </a:rPr>
              <a:t>Rosalind Franklin’s</a:t>
            </a:r>
            <a:br>
              <a:rPr lang="en-US" altLang="en-US" sz="6000" b="1">
                <a:solidFill>
                  <a:schemeClr val="bg1"/>
                </a:solidFill>
              </a:rPr>
            </a:br>
            <a:r>
              <a:rPr lang="en-US" altLang="en-US" sz="6000" b="1">
                <a:solidFill>
                  <a:schemeClr val="bg1"/>
                </a:solidFill>
              </a:rPr>
              <a:t>X-Ray Crystallography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733800" y="1752600"/>
            <a:ext cx="5257800" cy="5105400"/>
          </a:xfrm>
        </p:spPr>
        <p:txBody>
          <a:bodyPr/>
          <a:lstStyle/>
          <a:p>
            <a:r>
              <a:rPr lang="en-US" altLang="en-US" sz="3600">
                <a:solidFill>
                  <a:schemeClr val="bg1"/>
                </a:solidFill>
              </a:rPr>
              <a:t>Took x-ray photographs of crystallized DNA</a:t>
            </a:r>
          </a:p>
          <a:p>
            <a:r>
              <a:rPr lang="en-US" altLang="en-US" sz="3600">
                <a:solidFill>
                  <a:schemeClr val="bg1"/>
                </a:solidFill>
              </a:rPr>
              <a:t>Discovered that the shape of DNA must be a helix, because of the x-ray pattern</a:t>
            </a:r>
          </a:p>
          <a:p>
            <a:r>
              <a:rPr lang="en-US" altLang="en-US" sz="3600">
                <a:solidFill>
                  <a:schemeClr val="bg1"/>
                </a:solidFill>
              </a:rPr>
              <a:t>Died of cancer </a:t>
            </a:r>
          </a:p>
          <a:p>
            <a:pPr>
              <a:buFontTx/>
              <a:buNone/>
            </a:pPr>
            <a:r>
              <a:rPr lang="en-US" altLang="en-US" sz="3600">
                <a:solidFill>
                  <a:schemeClr val="bg1"/>
                </a:solidFill>
              </a:rPr>
              <a:t>		(too many x-rays?)</a:t>
            </a:r>
          </a:p>
        </p:txBody>
      </p:sp>
      <p:graphicFrame>
        <p:nvGraphicFramePr>
          <p:cNvPr id="17413" name="Object 5"/>
          <p:cNvGraphicFramePr>
            <a:graphicFrameLocks noChangeAspect="1"/>
          </p:cNvGraphicFramePr>
          <p:nvPr/>
        </p:nvGraphicFramePr>
        <p:xfrm>
          <a:off x="685800" y="1895475"/>
          <a:ext cx="3057525" cy="465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5" name="Photo Editor Photo" r:id="rId3" imgW="2057143" imgH="3134162" progId="MSPhotoEd.3">
                  <p:embed/>
                </p:oleObj>
              </mc:Choice>
              <mc:Fallback>
                <p:oleObj name="Photo Editor Photo" r:id="rId3" imgW="2057143" imgH="3134162" progId="MSPhotoEd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895475"/>
                        <a:ext cx="3057525" cy="4657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 altLang="en-US" sz="4800" b="1">
                <a:solidFill>
                  <a:schemeClr val="bg1"/>
                </a:solidFill>
              </a:rPr>
              <a:t>An example of  </a:t>
            </a:r>
            <a:br>
              <a:rPr lang="en-US" altLang="en-US" sz="4800" b="1">
                <a:solidFill>
                  <a:schemeClr val="bg1"/>
                </a:solidFill>
              </a:rPr>
            </a:br>
            <a:r>
              <a:rPr lang="en-US" altLang="en-US" sz="4800" b="1">
                <a:solidFill>
                  <a:schemeClr val="bg1"/>
                </a:solidFill>
              </a:rPr>
              <a:t>X-Ray Crystallography</a:t>
            </a:r>
          </a:p>
        </p:txBody>
      </p:sp>
      <p:graphicFrame>
        <p:nvGraphicFramePr>
          <p:cNvPr id="14342" name="Object 6"/>
          <p:cNvGraphicFramePr>
            <a:graphicFrameLocks noChangeAspect="1"/>
          </p:cNvGraphicFramePr>
          <p:nvPr>
            <p:ph sz="half" idx="1"/>
          </p:nvPr>
        </p:nvGraphicFramePr>
        <p:xfrm>
          <a:off x="2057400" y="1849438"/>
          <a:ext cx="5029200" cy="4779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4" name="Photo Editor Photo" r:id="rId3" imgW="2495238" imgH="2371429" progId="MSPhotoEd.3">
                  <p:embed/>
                </p:oleObj>
              </mc:Choice>
              <mc:Fallback>
                <p:oleObj name="Photo Editor Photo" r:id="rId3" imgW="2495238" imgH="2371429" progId="MSPhotoEd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1849438"/>
                        <a:ext cx="5029200" cy="4779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 altLang="en-US" sz="6000" b="1">
                <a:solidFill>
                  <a:schemeClr val="bg1"/>
                </a:solidFill>
              </a:rPr>
              <a:t>Watson and Crick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5181600" y="1295400"/>
            <a:ext cx="3810000" cy="5562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3600">
                <a:solidFill>
                  <a:schemeClr val="bg1"/>
                </a:solidFill>
              </a:rPr>
              <a:t>Credited for discovering the structure of DNA in 1953</a:t>
            </a:r>
          </a:p>
          <a:p>
            <a:pPr>
              <a:lnSpc>
                <a:spcPct val="90000"/>
              </a:lnSpc>
            </a:pPr>
            <a:r>
              <a:rPr lang="en-US" altLang="en-US" sz="3600">
                <a:solidFill>
                  <a:schemeClr val="bg1"/>
                </a:solidFill>
              </a:rPr>
              <a:t>Used Chargaff and Franklin’s discoveries along with toy models to discover the structure</a:t>
            </a:r>
          </a:p>
        </p:txBody>
      </p:sp>
      <p:graphicFrame>
        <p:nvGraphicFramePr>
          <p:cNvPr id="13317" name="Object 5"/>
          <p:cNvGraphicFramePr>
            <a:graphicFrameLocks noChangeAspect="1"/>
          </p:cNvGraphicFramePr>
          <p:nvPr/>
        </p:nvGraphicFramePr>
        <p:xfrm>
          <a:off x="381000" y="1762125"/>
          <a:ext cx="4495800" cy="425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0" name="Photo Editor Photo" r:id="rId3" imgW="2523810" imgH="2390476" progId="MSPhotoEd.3">
                  <p:embed/>
                </p:oleObj>
              </mc:Choice>
              <mc:Fallback>
                <p:oleObj name="Photo Editor Photo" r:id="rId3" imgW="2523810" imgH="2390476" progId="MSPhotoEd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1762125"/>
                        <a:ext cx="4495800" cy="4257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 autoUpdateAnimBg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3627</TotalTime>
  <Words>233</Words>
  <Application>Microsoft Office PowerPoint</Application>
  <PresentationFormat>On-screen Show (4:3)</PresentationFormat>
  <Paragraphs>56</Paragraphs>
  <Slides>21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Times New Roman</vt:lpstr>
      <vt:lpstr>Impact</vt:lpstr>
      <vt:lpstr>Curlz MT</vt:lpstr>
      <vt:lpstr>Default Design</vt:lpstr>
      <vt:lpstr>Microsoft Photo Editor 3.0 Photo</vt:lpstr>
      <vt:lpstr>DNA History,Structure,and</vt:lpstr>
      <vt:lpstr>Check out Griffith’s experiment on page 138</vt:lpstr>
      <vt:lpstr> DNA (de-oxy-ribo-nucleic acid) a nucleic acid that stores and transmits the genetic information from one generation to the next</vt:lpstr>
      <vt:lpstr>Big Players in DNA</vt:lpstr>
      <vt:lpstr>People knew that DNA was made up of:</vt:lpstr>
      <vt:lpstr>Erwin Chargaff</vt:lpstr>
      <vt:lpstr>Rosalind Franklin’s X-Ray Crystallography</vt:lpstr>
      <vt:lpstr>An example of   X-Ray Crystallography</vt:lpstr>
      <vt:lpstr>Watson and Crick</vt:lpstr>
      <vt:lpstr>A 3-D Model of DNA</vt:lpstr>
      <vt:lpstr>PowerPoint Presentation</vt:lpstr>
      <vt:lpstr>PowerPoint Presentation</vt:lpstr>
      <vt:lpstr>NUCLEOTIDES</vt:lpstr>
      <vt:lpstr>PURINES</vt:lpstr>
      <vt:lpstr>PYRIMIDINES</vt:lpstr>
      <vt:lpstr>Base Pairing in DNA</vt:lpstr>
      <vt:lpstr>PowerPoint Presentation</vt:lpstr>
      <vt:lpstr>PowerPoint Presentation</vt:lpstr>
      <vt:lpstr>Guanine Nucleotide</vt:lpstr>
      <vt:lpstr>Write the complementary DNA strand for each of these DNA strands:</vt:lpstr>
      <vt:lpstr>Examples of DNA Replication</vt:lpstr>
    </vt:vector>
  </TitlesOfParts>
  <Company>Franklin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Brent Maddin</dc:creator>
  <cp:lastModifiedBy>Davis Carmen</cp:lastModifiedBy>
  <cp:revision>49</cp:revision>
  <dcterms:created xsi:type="dcterms:W3CDTF">2000-10-03T03:35:43Z</dcterms:created>
  <dcterms:modified xsi:type="dcterms:W3CDTF">2014-03-21T17:12:08Z</dcterms:modified>
</cp:coreProperties>
</file>